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7" r:id="rId1"/>
  </p:sldMasterIdLst>
  <p:notesMasterIdLst>
    <p:notesMasterId r:id="rId7"/>
  </p:notesMasterIdLst>
  <p:sldIdLst>
    <p:sldId id="256" r:id="rId2"/>
    <p:sldId id="257" r:id="rId3"/>
    <p:sldId id="259" r:id="rId4"/>
    <p:sldId id="264" r:id="rId5"/>
    <p:sldId id="2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68140" autoAdjust="0"/>
  </p:normalViewPr>
  <p:slideViewPr>
    <p:cSldViewPr snapToGrid="0">
      <p:cViewPr varScale="1">
        <p:scale>
          <a:sx n="80" d="100"/>
          <a:sy n="80" d="100"/>
        </p:scale>
        <p:origin x="120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675316417949675E-2"/>
          <c:y val="0.10126341929517084"/>
          <c:w val="0.64450704908736378"/>
          <c:h val="0.7818986546214493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1F5-446E-A11E-8AA4EB5335AD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1F5-446E-A11E-8AA4EB5335AD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1F5-446E-A11E-8AA4EB5335AD}"/>
              </c:ext>
            </c:extLst>
          </c:dPt>
          <c:dLbls>
            <c:spPr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ln>
                      <a:noFill/>
                    </a:ln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Областной бюджет</c:v>
                </c:pt>
                <c:pt idx="1">
                  <c:v>местный бюджет</c:v>
                </c:pt>
                <c:pt idx="2">
                  <c:v>инициативные платежи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3500</c:v>
                </c:pt>
                <c:pt idx="1">
                  <c:v>675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BE-442E-8189-37C75C8946F2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613850316948631"/>
          <c:y val="0.30290006468279573"/>
          <c:w val="0.31674461921854713"/>
          <c:h val="0.37111702698421623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solidFill>
            <a:schemeClr val="tx2">
              <a:lumMod val="90000"/>
              <a:lumOff val="1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ln>
                <a:noFill/>
              </a:ln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>
          <a:ln>
            <a:noFill/>
          </a:ln>
          <a:solidFill>
            <a:schemeClr val="dk1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39F6F-1979-4E68-87F0-2E5C27762CBA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42BD0-7725-4C33-92AF-0BC5615E41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160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42BD0-7725-4C33-92AF-0BC5615E414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005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42BD0-7725-4C33-92AF-0BC5615E414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81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42BD0-7725-4C33-92AF-0BC5615E414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680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5414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176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2324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674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268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80242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16791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106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410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537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356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850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7756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8169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8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028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965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4BF8446-ECD0-4E6E-A36A-0213A17F3966}" type="datetimeFigureOut">
              <a:rPr lang="ru-RU" smtClean="0"/>
              <a:t>21.12.2023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FAC8C2A-5FA5-4E35-8730-1C206905B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796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  <p:sldLayoutId id="2147484049" r:id="rId12"/>
    <p:sldLayoutId id="2147484050" r:id="rId13"/>
    <p:sldLayoutId id="2147484051" r:id="rId14"/>
    <p:sldLayoutId id="2147484052" r:id="rId15"/>
    <p:sldLayoutId id="2147484053" r:id="rId16"/>
    <p:sldLayoutId id="214748405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1774" y="-137161"/>
            <a:ext cx="2151017" cy="16851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0983" y="854242"/>
            <a:ext cx="7341326" cy="4693118"/>
          </a:xfrm>
        </p:spPr>
        <p:txBody>
          <a:bodyPr anchor="ctr">
            <a:noAutofit/>
          </a:bodyPr>
          <a:lstStyle/>
          <a:p>
            <a:r>
              <a:rPr lang="ru-RU" sz="7200" b="1" dirty="0">
                <a:latin typeface="Century" panose="02040604050505020304" pitchFamily="18" charset="0"/>
              </a:rPr>
              <a:t>Ремонт системы водоснабжения в д.Новохованск в 2024 году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5794" y="5615433"/>
            <a:ext cx="7942218" cy="1209036"/>
          </a:xfrm>
          <a:ln>
            <a:solidFill>
              <a:schemeClr val="bg2">
                <a:lumMod val="10000"/>
              </a:schemeClr>
            </a:solidFill>
          </a:ln>
        </p:spPr>
        <p:txBody>
          <a:bodyPr anchor="ctr">
            <a:normAutofit/>
          </a:bodyPr>
          <a:lstStyle/>
          <a:p>
            <a:r>
              <a:rPr lang="ru-RU" sz="2800" b="1" dirty="0"/>
              <a:t>Территориальное общественное самоуправление «Новохованский»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0560" y="5547360"/>
            <a:ext cx="3901440" cy="13451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603863" cy="141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5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27"/>
          <p:cNvSpPr>
            <a:spLocks noGrp="1"/>
          </p:cNvSpPr>
          <p:nvPr>
            <p:ph type="title"/>
          </p:nvPr>
        </p:nvSpPr>
        <p:spPr>
          <a:xfrm>
            <a:off x="3326674" y="711682"/>
            <a:ext cx="5660572" cy="1634011"/>
          </a:xfrm>
          <a:ln>
            <a:solidFill>
              <a:schemeClr val="bg2">
                <a:lumMod val="10000"/>
              </a:schemeClr>
            </a:solidFill>
          </a:ln>
        </p:spPr>
        <p:txBody>
          <a:bodyPr anchor="ctr">
            <a:normAutofit fontScale="90000"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проблемы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Централизованная система водоснабжения в д.Новохованск вводилась в эксплуатацию в 80-х годах и  включает: сети водоснабжения протяженностью 7,78  км,  3 артезианских скважины глубиной 110 м, 2 водонапорных башни  объемом 15 м3 и 25 м3. В настоящее время в деревне действуют 2 артезианские скважины и одна водонапорная башня. 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3505200" y="4162425"/>
            <a:ext cx="4743449" cy="619126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02333" y="4687149"/>
            <a:ext cx="63932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82% сетей д.Новохованск изношено, из - за чего в 2022 году произошло 22 аварии, в 1 полугодии 2023 года произошло 10 аварий. Чистка скважин, башен в этот период также не проводилась. Жители постоянно жалуются на сильный неприятный запах воды, осадок, накипь при кипячении.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292" y="624598"/>
            <a:ext cx="2236024" cy="28591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8182" y="4428051"/>
            <a:ext cx="1830407" cy="16023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9881" y="514237"/>
            <a:ext cx="2575730" cy="36204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919" y="3297996"/>
            <a:ext cx="2683281" cy="277830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3376" y="2450664"/>
            <a:ext cx="3037567" cy="179957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72621" y="2390024"/>
            <a:ext cx="2289779" cy="225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287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2729" y="791029"/>
            <a:ext cx="10521950" cy="1101725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Цель проекта – улучшение качества жизни жителей д.Новохованск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04875" y="2276476"/>
            <a:ext cx="5108829" cy="884734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Задачи проекта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04875" y="3243261"/>
            <a:ext cx="5108829" cy="2938463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normAutofit/>
          </a:bodyPr>
          <a:lstStyle/>
          <a:p>
            <a:pPr algn="just">
              <a:buClrTx/>
              <a:buFont typeface="Wingdings" panose="05000000000000000000" pitchFamily="2" charset="2"/>
              <a:buChar char="ü"/>
            </a:pPr>
            <a:r>
              <a:rPr lang="ru-RU" sz="2800" b="1" dirty="0"/>
              <a:t>Повышение надежности и качества водоснабжения в д.Новохованск</a:t>
            </a:r>
          </a:p>
          <a:p>
            <a:pPr algn="just">
              <a:buClrTx/>
              <a:buFont typeface="Wingdings" panose="05000000000000000000" pitchFamily="2" charset="2"/>
              <a:buChar char="ü"/>
            </a:pPr>
            <a:r>
              <a:rPr lang="ru-RU" sz="2800" b="1" dirty="0"/>
              <a:t>Улучшение качества питьевой воды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0670" y="2276475"/>
            <a:ext cx="5211230" cy="884735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Мероприятия, направленные на решение задачи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80670" y="3243261"/>
            <a:ext cx="5211231" cy="2938463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normAutofit fontScale="92500" lnSpcReduction="10000"/>
          </a:bodyPr>
          <a:lstStyle/>
          <a:p>
            <a:pPr algn="just">
              <a:buClrTx/>
              <a:buFont typeface="Wingdings" panose="05000000000000000000" pitchFamily="2" charset="2"/>
              <a:buChar char="ü"/>
            </a:pPr>
            <a:r>
              <a:rPr lang="ru-RU" sz="1800" b="1" dirty="0"/>
              <a:t>Ремонт и очистка водонапорной башни по </a:t>
            </a:r>
            <a:r>
              <a:rPr lang="ru-RU" sz="1800" b="1" dirty="0" err="1"/>
              <a:t>ул.Красильникова</a:t>
            </a:r>
            <a:r>
              <a:rPr lang="ru-RU" sz="1800" b="1" dirty="0"/>
              <a:t>;</a:t>
            </a:r>
          </a:p>
          <a:p>
            <a:pPr algn="just">
              <a:buClrTx/>
              <a:buFont typeface="Wingdings" panose="05000000000000000000" pitchFamily="2" charset="2"/>
              <a:buChar char="ü"/>
            </a:pPr>
            <a:r>
              <a:rPr lang="ru-RU" sz="1800" b="1" dirty="0"/>
              <a:t>Замена аварийного участка водопровода по </a:t>
            </a:r>
            <a:r>
              <a:rPr lang="ru-RU" sz="1800" b="1" dirty="0" err="1"/>
              <a:t>ул.Заводской</a:t>
            </a:r>
            <a:r>
              <a:rPr lang="ru-RU" sz="1800" b="1" dirty="0"/>
              <a:t>;</a:t>
            </a:r>
          </a:p>
          <a:p>
            <a:pPr algn="just">
              <a:buClrTx/>
              <a:buFont typeface="Wingdings" panose="05000000000000000000" pitchFamily="2" charset="2"/>
              <a:buChar char="ü"/>
            </a:pPr>
            <a:r>
              <a:rPr lang="ru-RU" sz="1800" b="1" dirty="0"/>
              <a:t>Ремонт 3-х водопроводных колодцев;</a:t>
            </a:r>
          </a:p>
          <a:p>
            <a:pPr algn="just">
              <a:buClrTx/>
              <a:buFont typeface="Wingdings" panose="05000000000000000000" pitchFamily="2" charset="2"/>
              <a:buChar char="ü"/>
            </a:pPr>
            <a:r>
              <a:rPr lang="ru-RU" sz="1800" b="1" dirty="0"/>
              <a:t>Промывка (прокачка) двух скважин;</a:t>
            </a:r>
          </a:p>
          <a:p>
            <a:pPr algn="just">
              <a:buClrTx/>
              <a:buFont typeface="Wingdings" panose="05000000000000000000" pitchFamily="2" charset="2"/>
              <a:buChar char="ü"/>
            </a:pPr>
            <a:r>
              <a:rPr lang="ru-RU" sz="1800" b="1" dirty="0" err="1"/>
              <a:t>Соединенеие</a:t>
            </a:r>
            <a:r>
              <a:rPr lang="ru-RU" sz="1800" b="1" dirty="0"/>
              <a:t> водопроводных сетей (</a:t>
            </a:r>
            <a:r>
              <a:rPr lang="ru-RU" sz="1800" b="1" dirty="0" err="1"/>
              <a:t>закольцовка</a:t>
            </a:r>
            <a:r>
              <a:rPr lang="ru-RU" sz="1800" b="1" dirty="0"/>
              <a:t>) от водонапорной башни по </a:t>
            </a:r>
            <a:r>
              <a:rPr lang="ru-RU" sz="1800" b="1" dirty="0" err="1"/>
              <a:t>ул.Красильникова</a:t>
            </a:r>
            <a:r>
              <a:rPr lang="ru-RU" sz="1800" b="1" dirty="0"/>
              <a:t> и от водонапорной башни по </a:t>
            </a:r>
            <a:r>
              <a:rPr lang="ru-RU" sz="1800" b="1" dirty="0" err="1"/>
              <a:t>ул.Кирова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169485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053" y="481263"/>
            <a:ext cx="3958389" cy="1491916"/>
          </a:xfrm>
        </p:spPr>
        <p:txBody>
          <a:bodyPr>
            <a:noAutofit/>
          </a:bodyPr>
          <a:lstStyle/>
          <a:p>
            <a:pPr algn="ctr">
              <a:lnSpc>
                <a:spcPts val="3840"/>
              </a:lnSpc>
            </a:pPr>
            <a:r>
              <a:rPr lang="ru-RU" sz="4400" b="1" dirty="0">
                <a:latin typeface="+mn-lt"/>
                <a:cs typeface="Times New Roman" panose="02020603050405020304" pitchFamily="18" charset="0"/>
              </a:rPr>
              <a:t>Общая </a:t>
            </a:r>
            <a:br>
              <a:rPr lang="ru-RU" sz="4400" b="1" dirty="0">
                <a:latin typeface="+mn-lt"/>
                <a:cs typeface="Times New Roman" panose="02020603050405020304" pitchFamily="18" charset="0"/>
              </a:rPr>
            </a:br>
            <a:r>
              <a:rPr lang="ru-RU" sz="4400" b="1" dirty="0">
                <a:latin typeface="+mn-lt"/>
                <a:cs typeface="Times New Roman" panose="02020603050405020304" pitchFamily="18" charset="0"/>
              </a:rPr>
              <a:t>стоимость </a:t>
            </a:r>
            <a:br>
              <a:rPr lang="ru-RU" sz="4400" b="1" dirty="0">
                <a:latin typeface="+mn-lt"/>
                <a:cs typeface="Times New Roman" panose="02020603050405020304" pitchFamily="18" charset="0"/>
              </a:rPr>
            </a:br>
            <a:r>
              <a:rPr lang="ru-RU" sz="4400" b="1" dirty="0">
                <a:latin typeface="+mn-lt"/>
                <a:cs typeface="Times New Roman" panose="02020603050405020304" pitchFamily="18" charset="0"/>
              </a:rPr>
              <a:t>проекта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1149012"/>
              </p:ext>
            </p:extLst>
          </p:nvPr>
        </p:nvGraphicFramePr>
        <p:xfrm>
          <a:off x="5389563" y="982663"/>
          <a:ext cx="5935662" cy="5027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5800" y="2213423"/>
            <a:ext cx="4410075" cy="3939142"/>
          </a:xfrm>
        </p:spPr>
        <p:txBody>
          <a:bodyPr>
            <a:noAutofit/>
          </a:bodyPr>
          <a:lstStyle/>
          <a:p>
            <a:pPr algn="l"/>
            <a:r>
              <a:rPr lang="ru-RU" sz="1800" b="1" dirty="0"/>
              <a:t>Реализацию проекта планируется осуществить за счет следующих источников: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1" dirty="0"/>
              <a:t>3500 тыс.руб. – средства областного бюджета;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1" dirty="0"/>
              <a:t>675,0 тыс.руб. – средства бюджета МО «Невельский район»;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1" dirty="0"/>
              <a:t>25 </a:t>
            </a:r>
            <a:r>
              <a:rPr lang="ru-RU" sz="1800" b="1" dirty="0" err="1"/>
              <a:t>тыс.руб</a:t>
            </a:r>
            <a:r>
              <a:rPr lang="ru-RU" sz="1800" b="1" dirty="0"/>
              <a:t>. - инициативные платежи населения;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1" dirty="0"/>
              <a:t>10,0 </a:t>
            </a:r>
            <a:r>
              <a:rPr lang="ru-RU" sz="1800" b="1" dirty="0" err="1"/>
              <a:t>тыс.руб</a:t>
            </a:r>
            <a:r>
              <a:rPr lang="ru-RU" sz="1800" b="1" dirty="0"/>
              <a:t>.- инициативные платежи юридических лиц, индивидуальных предпринимателей. </a:t>
            </a:r>
          </a:p>
        </p:txBody>
      </p:sp>
    </p:spTree>
    <p:extLst>
      <p:ext uri="{BB962C8B-B14F-4D97-AF65-F5344CB8AC3E}">
        <p14:creationId xmlns:p14="http://schemas.microsoft.com/office/powerpoint/2010/main" val="1121396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2525" y="982132"/>
            <a:ext cx="10163175" cy="1303867"/>
          </a:xfrm>
          <a:solidFill>
            <a:schemeClr val="accent4">
              <a:lumMod val="40000"/>
              <a:lumOff val="6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реализации проекта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2525" y="2429691"/>
            <a:ext cx="4861179" cy="805104"/>
          </a:xfr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anchor="ctr">
            <a:normAutofit/>
          </a:bodyPr>
          <a:lstStyle/>
          <a:p>
            <a:pPr algn="ctr"/>
            <a:r>
              <a:rPr lang="ru-RU" dirty="0" err="1">
                <a:solidFill>
                  <a:schemeClr val="tx1"/>
                </a:solidFill>
              </a:rPr>
              <a:t>Благополучатели</a:t>
            </a:r>
            <a:r>
              <a:rPr lang="ru-RU" dirty="0">
                <a:solidFill>
                  <a:schemeClr val="tx1"/>
                </a:solidFill>
              </a:rPr>
              <a:t> проекта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52525" y="3378487"/>
            <a:ext cx="4861179" cy="2632605"/>
          </a:xfrm>
          <a:solidFill>
            <a:schemeClr val="accent6">
              <a:lumMod val="40000"/>
              <a:lumOff val="60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/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ru-RU" dirty="0"/>
              <a:t>Жители д. Новохованск – 421 чел.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ru-RU" dirty="0"/>
              <a:t>Прочие потребители (организации), расположенные и осуществляющие деятельность на территории </a:t>
            </a:r>
            <a:r>
              <a:rPr lang="ru-RU" dirty="0" err="1"/>
              <a:t>д.Новохованск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0670" y="2429691"/>
            <a:ext cx="5135030" cy="805104"/>
          </a:xfr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</a:rPr>
              <a:t>Результаты реализации проекта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80669" y="3378487"/>
            <a:ext cx="5068355" cy="2632605"/>
          </a:xfrm>
          <a:solidFill>
            <a:schemeClr val="accent6">
              <a:lumMod val="40000"/>
              <a:lumOff val="60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normAutofit fontScale="85000" lnSpcReduction="10000"/>
          </a:bodyPr>
          <a:lstStyle/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ru-RU" dirty="0"/>
              <a:t>обеспечение надежности и стабильности водоснабжения для потребителей;</a:t>
            </a: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ru-RU" dirty="0"/>
              <a:t>повышение качества питьевой воды;</a:t>
            </a: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ru-RU" dirty="0"/>
              <a:t>снижение потерь в процессе транспортировки воды;</a:t>
            </a:r>
          </a:p>
          <a:p>
            <a:pPr algn="just">
              <a:buClrTx/>
              <a:buFont typeface="Wingdings" panose="05000000000000000000" pitchFamily="2" charset="2"/>
              <a:buChar char="Ø"/>
            </a:pPr>
            <a:r>
              <a:rPr lang="ru-RU" dirty="0"/>
              <a:t>снижение количества аварий на сетях водоснабжения;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14949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1296</TotalTime>
  <Words>330</Words>
  <Application>Microsoft Office PowerPoint</Application>
  <PresentationFormat>Широкоэкранный</PresentationFormat>
  <Paragraphs>32</Paragraphs>
  <Slides>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Calibri</vt:lpstr>
      <vt:lpstr>Century</vt:lpstr>
      <vt:lpstr>Garamond</vt:lpstr>
      <vt:lpstr>Times New Roman</vt:lpstr>
      <vt:lpstr>Wingdings</vt:lpstr>
      <vt:lpstr>Натуральные материалы</vt:lpstr>
      <vt:lpstr>Ремонт системы водоснабжения в д.Новохованск в 2024 году</vt:lpstr>
      <vt:lpstr>Описание проблемы Централизованная система водоснабжения в д.Новохованск вводилась в эксплуатацию в 80-х годах и  включает: сети водоснабжения протяженностью 7,78  км,  3 артезианских скважины глубиной 110 м, 2 водонапорных башни  объемом 15 м3 и 25 м3. В настоящее время в деревне действуют 2 артезианские скважины и одна водонапорная башня. </vt:lpstr>
      <vt:lpstr>Цель проекта – улучшение качества жизни жителей д.Новохованск</vt:lpstr>
      <vt:lpstr>Общая  стоимость  проекта</vt:lpstr>
      <vt:lpstr>Ожидаемые результаты реализации проекта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Ремонт систем водоснабжения и водоотведения в д.Усть-Долыссы Невельского района Псковской области</dc:title>
  <dc:creator>User1</dc:creator>
  <cp:lastModifiedBy>Финансовое Управление</cp:lastModifiedBy>
  <cp:revision>93</cp:revision>
  <dcterms:created xsi:type="dcterms:W3CDTF">2022-09-01T12:19:34Z</dcterms:created>
  <dcterms:modified xsi:type="dcterms:W3CDTF">2023-12-21T05:09:59Z</dcterms:modified>
</cp:coreProperties>
</file>